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0" r:id="rId3"/>
    <p:sldId id="261" r:id="rId4"/>
    <p:sldId id="262" r:id="rId5"/>
    <p:sldId id="263" r:id="rId6"/>
    <p:sldId id="266" r:id="rId7"/>
    <p:sldId id="267" r:id="rId8"/>
    <p:sldId id="268" r:id="rId9"/>
    <p:sldId id="264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rgbClr val="316AAF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rgbClr val="316AAF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rgbClr val="316AAF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rgbClr val="316AAF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rgbClr val="316AAF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rgbClr val="316AAF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rgbClr val="316AAF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rgbClr val="316AAF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rgbClr val="316AAF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chemeClr val="tx1"/>
    </p:penClr>
  </p:showPr>
  <p:clrMru>
    <a:srgbClr val="316AB3"/>
    <a:srgbClr val="316AA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6624C8E-9819-4195-B684-FC6068C33C32}" type="datetimeFigureOut">
              <a:rPr lang="en-US"/>
              <a:pPr>
                <a:defRPr/>
              </a:pPr>
              <a:t>10/31/2007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5E65568-2D89-4EA5-8930-5F2319D242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012F82C-614F-44DD-933B-6A958CF190C4}" type="slidenum">
              <a:rPr lang="en-US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F1CF47-623D-405C-806B-A28DBAEE040C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43C1668-A9DE-4E46-877F-B57F980BCF24}" type="slidenum">
              <a:rPr lang="en-US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558A73F-D668-4D6D-AE51-EE5C289ECDDF}" type="slidenum">
              <a:rPr lang="en-US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FA31A2-9B22-4965-AED3-BC94E807D51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A3DBA3-7B5C-4CDE-9704-76F6AA18E69B}" type="slidenum">
              <a:rPr lang="en-US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69F8C2A-C880-4DC8-8650-E5DED73DBA30}" type="slidenum">
              <a:rPr lang="en-US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EDDD551-12AC-419D-90F8-8B4771C81E67}" type="slidenum">
              <a:rPr lang="en-US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21495AE-2777-48B5-BF77-39091092C05C}" type="slidenum">
              <a:rPr lang="en-US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24317C-6742-4A3B-916F-DB5B22CDDE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A95E3-80D0-4EE3-B726-3E58077AD3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E1145-1540-4454-A3C2-3D41757B5A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964B50-1AEE-4371-99A2-C655E9F801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3ABE51-A240-42C7-AC0C-B7EDB1A6B6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0413AE-8BAE-4F5D-9A9E-60296A51E6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6858B3-DA3F-48CF-960E-F550E45E72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9D5D35-9F0E-4BA4-90DB-7DB6CC1CA1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05F18-61DD-44F5-8CEC-134DD9020D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9DF77-0C42-4EE6-B050-74BDDFA7F1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AFA731-60F0-4E89-B956-D82687EA1E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B9DC6-476B-4B6C-96D2-1583C689CA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Tm="1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CDC57839-858B-44F8-9581-95FD4F454A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advTm="10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The Western Design Center, Inc. (WDC),</a:t>
            </a:r>
            <a:br>
              <a:rPr lang="en-US" sz="2400" dirty="0" smtClean="0"/>
            </a:br>
            <a:r>
              <a:rPr lang="en-US" sz="2400" dirty="0" smtClean="0"/>
              <a:t>Supplier of 65xx IC’s, IP, and Development Tools</a:t>
            </a:r>
            <a:endParaRPr lang="en-US" sz="2400" dirty="0"/>
          </a:p>
        </p:txBody>
      </p:sp>
      <p:pic>
        <p:nvPicPr>
          <p:cNvPr id="2050" name="Picture 4" descr="tit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8–bit Microprocessor</a:t>
            </a:r>
            <a:br>
              <a:rPr lang="en-US" sz="2400" dirty="0" smtClean="0"/>
            </a:br>
            <a:r>
              <a:rPr lang="en-US" sz="2400" dirty="0" smtClean="0"/>
              <a:t> W65C02S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3074" name="Content Placeholder 4" descr="02-page-clear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45" y="0"/>
            <a:ext cx="9138655" cy="6880542"/>
          </a:xfrm>
        </p:spPr>
      </p:pic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3657600" y="2286000"/>
            <a:ext cx="5334000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316AB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W65C02S is a low power 8-bit microprocessor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utilized in a vast array of products for the Automotive, Consumer, Industrial, and Medical markets.  </a:t>
            </a:r>
          </a:p>
          <a:p>
            <a:pPr>
              <a:defRPr/>
            </a:pPr>
            <a:endParaRPr lang="en-US" i="1" u="sng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n-US" i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Product Features:</a:t>
            </a:r>
          </a:p>
          <a:p>
            <a:pPr>
              <a:buFontTx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Wide operating voltage range from 1.8V to 5V </a:t>
            </a:r>
          </a:p>
          <a:p>
            <a:pPr>
              <a:buFontTx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Low Power consumption, 150uA@1MHz </a:t>
            </a:r>
          </a:p>
          <a:p>
            <a:pPr>
              <a:buFontTx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16-bit address bus providing access to 65,536 bytes of memory space </a:t>
            </a:r>
          </a:p>
          <a:p>
            <a:pPr>
              <a:buFontTx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Variable length instruction for code optimization</a:t>
            </a:r>
          </a:p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16–bit Microprocessor</a:t>
            </a:r>
            <a:br>
              <a:rPr lang="en-US" sz="2400" dirty="0" smtClean="0"/>
            </a:br>
            <a:r>
              <a:rPr lang="en-US" sz="2400" dirty="0" smtClean="0"/>
              <a:t> W65C816S </a:t>
            </a:r>
            <a:endParaRPr lang="en-US" sz="2400" dirty="0"/>
          </a:p>
        </p:txBody>
      </p:sp>
      <p:pic>
        <p:nvPicPr>
          <p:cNvPr id="4098" name="Content Placeholder 4" descr="816-page-clear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35977" y="0"/>
            <a:ext cx="9179977" cy="6864192"/>
          </a:xfrm>
        </p:spPr>
      </p:pic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3657600" y="2286000"/>
            <a:ext cx="533400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316AB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W65C816S extends the 65xx technology family to handle 16-bit processing while maintaining low power features.  </a:t>
            </a:r>
          </a:p>
          <a:p>
            <a:pPr>
              <a:spcBef>
                <a:spcPct val="50000"/>
              </a:spcBef>
              <a:defRPr/>
            </a:pPr>
            <a:r>
              <a:rPr lang="en-US" i="1" u="sng" dirty="0">
                <a:solidFill>
                  <a:srgbClr val="316AB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Product Features:</a:t>
            </a:r>
          </a:p>
          <a:p>
            <a:pPr>
              <a:buFontTx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Emulation mode allows complete hardware and software compatibility with 6502 designs </a:t>
            </a:r>
          </a:p>
          <a:p>
            <a:pPr>
              <a:buFontTx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24-bit address bus provides access to 16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MBytes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of memory space </a:t>
            </a:r>
          </a:p>
          <a:p>
            <a:pPr>
              <a:buFontTx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Separate program and data bank registers allow program segmentation or full linear addressing </a:t>
            </a:r>
          </a:p>
          <a:p>
            <a:pPr>
              <a:buFontTx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New Direct Register and stack relative addressing provides capability for re-entrant, re-cursive and re-locatable programming </a:t>
            </a:r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8–bit Microcontroller</a:t>
            </a:r>
            <a:br>
              <a:rPr lang="en-US" sz="2400" dirty="0" smtClean="0"/>
            </a:br>
            <a:r>
              <a:rPr lang="en-US" sz="2400" dirty="0" smtClean="0"/>
              <a:t> W65C134S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122" name="Content Placeholder 4" descr="134-page-clear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45" y="0"/>
            <a:ext cx="9138655" cy="6858000"/>
          </a:xfrm>
        </p:spPr>
      </p:pic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3581400" y="2286000"/>
            <a:ext cx="53340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316AB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W65C134S is a feature rich 8-bit microcontroller based on the W65C02S. </a:t>
            </a:r>
          </a:p>
          <a:p>
            <a:pPr>
              <a:defRPr/>
            </a:pPr>
            <a:endParaRPr lang="en-US" i="1" u="sng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n-US" i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Product Features:</a:t>
            </a:r>
          </a:p>
          <a:p>
            <a:pPr>
              <a:buFontTx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W65C02S CPU</a:t>
            </a:r>
          </a:p>
          <a:p>
            <a:pPr>
              <a:buFontTx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Embedded Debug Monitor ROM</a:t>
            </a:r>
          </a:p>
          <a:p>
            <a:pPr>
              <a:buFontTx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Debug port UART with baud rate timer</a:t>
            </a:r>
          </a:p>
          <a:p>
            <a:pPr>
              <a:buFontTx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192 bytes of SRAM</a:t>
            </a:r>
          </a:p>
          <a:p>
            <a:pPr>
              <a:buFontTx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56 I/O Lines</a:t>
            </a:r>
          </a:p>
          <a:p>
            <a:pPr>
              <a:buFontTx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(2) 16-bit timers </a:t>
            </a:r>
          </a:p>
          <a:p>
            <a:pPr>
              <a:buFontTx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Low power Serial Interface Bus (SIB) configured as a token passing Local Area Network</a:t>
            </a:r>
          </a:p>
          <a:p>
            <a:pPr>
              <a:buFontTx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Monitor "Watch Dog" Timer with "restart" interrupt </a:t>
            </a:r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16–bit Microcontroller</a:t>
            </a:r>
            <a:br>
              <a:rPr lang="en-US" sz="2400" dirty="0" smtClean="0"/>
            </a:br>
            <a:r>
              <a:rPr lang="en-US" sz="2400" dirty="0" smtClean="0"/>
              <a:t> W65C265S </a:t>
            </a:r>
            <a:endParaRPr lang="en-US" sz="2400" dirty="0"/>
          </a:p>
        </p:txBody>
      </p:sp>
      <p:pic>
        <p:nvPicPr>
          <p:cNvPr id="6146" name="Content Placeholder 4" descr="265-page-clear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3581400" y="2286000"/>
            <a:ext cx="5562600" cy="421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316AB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W65C265S is a powerful and flexible 16-bit microcontroller based on the W65C816S.</a:t>
            </a: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en-US" i="1" u="sng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n-US" i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Product Features:</a:t>
            </a:r>
          </a:p>
          <a:p>
            <a:pPr>
              <a:buFontTx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W65C816S CPU </a:t>
            </a:r>
          </a:p>
          <a:p>
            <a:pPr>
              <a:buFontTx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Embedded Debug Monitor ROM</a:t>
            </a:r>
          </a:p>
          <a:p>
            <a:pPr>
              <a:buFontTx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Debug port UART with baud rate timer</a:t>
            </a:r>
          </a:p>
          <a:p>
            <a:pPr>
              <a:buFontTx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576 bytes of RAM</a:t>
            </a:r>
          </a:p>
          <a:p>
            <a:pPr>
              <a:buFontTx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64 I/O Lines</a:t>
            </a:r>
          </a:p>
          <a:p>
            <a:pPr>
              <a:buFontTx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(3) 16-bit timers with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maskable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interrupts</a:t>
            </a:r>
          </a:p>
          <a:p>
            <a:pPr>
              <a:buFontTx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Parallel Interface Bus (PIB)</a:t>
            </a:r>
          </a:p>
          <a:p>
            <a:pPr>
              <a:buFontTx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(3) UARTs with baud rate timers</a:t>
            </a:r>
          </a:p>
          <a:p>
            <a:pPr>
              <a:buFontTx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Monitor "Watch Dog" Timer with "restart" interrupt</a:t>
            </a:r>
          </a:p>
          <a:p>
            <a:pPr>
              <a:buFontTx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Twin Tone Generators</a:t>
            </a:r>
          </a:p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Peripheral Interface Adapter (PIA)</a:t>
            </a:r>
            <a:br>
              <a:rPr lang="en-US" sz="2400" dirty="0" smtClean="0"/>
            </a:br>
            <a:r>
              <a:rPr lang="en-US" sz="2400" dirty="0" smtClean="0"/>
              <a:t> W65C21S </a:t>
            </a:r>
            <a:endParaRPr lang="en-US" sz="2400" dirty="0"/>
          </a:p>
        </p:txBody>
      </p:sp>
      <p:pic>
        <p:nvPicPr>
          <p:cNvPr id="7170" name="Content Placeholder 4" descr="21-page-clear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45" y="0"/>
            <a:ext cx="9138655" cy="6858000"/>
          </a:xfrm>
        </p:spPr>
      </p:pic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3810000" y="2286000"/>
            <a:ext cx="50292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The W65C21S is a very flexible Peripheral Interface Adapter (PIA) for use with WDC’s 65xx and other 8-bit microprocessor families.</a:t>
            </a:r>
            <a:b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n-US" i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Product Features:</a:t>
            </a:r>
          </a:p>
          <a:p>
            <a:pPr>
              <a:buFontTx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Two 8-bit bidirectional I/O ports with per bit data direction control. </a:t>
            </a:r>
          </a:p>
          <a:p>
            <a:pPr>
              <a:buFontTx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Automatic “Handshake” control of data transfers </a:t>
            </a:r>
          </a:p>
          <a:p>
            <a:pPr>
              <a:buFontTx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(4) Programmable interrupt control lines (two for each port)</a:t>
            </a:r>
          </a:p>
          <a:p>
            <a:pPr>
              <a:buFontTx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Register and Chip Selects specified for multiplexed operation </a:t>
            </a:r>
          </a:p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Versatile Interface Adapter (VIA)</a:t>
            </a:r>
            <a:br>
              <a:rPr lang="en-US" sz="2400" dirty="0" smtClean="0"/>
            </a:br>
            <a:r>
              <a:rPr lang="en-US" sz="2400" dirty="0" smtClean="0"/>
              <a:t> W65C22S </a:t>
            </a:r>
            <a:endParaRPr lang="en-US" sz="2400" dirty="0"/>
          </a:p>
        </p:txBody>
      </p:sp>
      <p:pic>
        <p:nvPicPr>
          <p:cNvPr id="8194" name="Content Placeholder 4" descr="22-page-clear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45" y="1"/>
            <a:ext cx="9138655" cy="6858000"/>
          </a:xfrm>
        </p:spPr>
      </p:pic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3276600" y="2286000"/>
            <a:ext cx="556260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The W65C22S VIA combines flexible I/O control with the added versatility of (2) 16-bit Timers.</a:t>
            </a:r>
          </a:p>
          <a:p>
            <a:pPr>
              <a:defRPr/>
            </a:pPr>
            <a:endParaRPr lang="en-US" i="1" u="sng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n-US" i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Product Features:</a:t>
            </a:r>
          </a:p>
          <a:p>
            <a:pPr>
              <a:buFontTx/>
              <a:buChar char="•"/>
              <a:defRPr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Two 8-bit bi-directional I/O ports with per bit data direction control. </a:t>
            </a:r>
          </a:p>
          <a:p>
            <a:pPr>
              <a:buFontTx/>
              <a:buChar char="•"/>
              <a:defRPr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Automatic “Handshake” control of data transfers </a:t>
            </a:r>
          </a:p>
          <a:p>
            <a:pPr>
              <a:buFontTx/>
              <a:buChar char="•"/>
              <a:defRPr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(4) Programmable interrupt control lines (two for each port)</a:t>
            </a:r>
          </a:p>
          <a:p>
            <a:pPr>
              <a:buFontTx/>
              <a:buChar char="•"/>
              <a:defRPr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Register and Chip Selects specified for multiplexed operation </a:t>
            </a:r>
          </a:p>
          <a:p>
            <a:pPr>
              <a:buFontTx/>
              <a:buChar char="•"/>
              <a:defRPr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Two 16-bit programmable Interval Timer/Counters </a:t>
            </a:r>
          </a:p>
          <a:p>
            <a:pPr>
              <a:buFontTx/>
              <a:buChar char="•"/>
              <a:defRPr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Synchronous serial port</a:t>
            </a:r>
          </a:p>
          <a:p>
            <a:pPr>
              <a:defRPr/>
            </a:pP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Asynchronous Communications Interface Adapter </a:t>
            </a:r>
            <a:br>
              <a:rPr lang="en-US" sz="2400" dirty="0" smtClean="0"/>
            </a:br>
            <a:r>
              <a:rPr lang="en-US" sz="2400" dirty="0" smtClean="0"/>
              <a:t>(ACIA)</a:t>
            </a:r>
            <a:br>
              <a:rPr lang="en-US" sz="2400" dirty="0" smtClean="0"/>
            </a:br>
            <a:r>
              <a:rPr lang="en-US" sz="2400" dirty="0" smtClean="0"/>
              <a:t> W65C51S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9218" name="Content Placeholder 9" descr="51-page clear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45" y="1"/>
            <a:ext cx="9138655" cy="6858000"/>
          </a:xfrm>
        </p:spPr>
      </p:pic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3886200" y="2097088"/>
            <a:ext cx="4953000" cy="476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The W65C51S Asynchronous Communications Interface Adapter (ACIA) provides a program controlled interface between microprocessor based systems and serial communication data sets and modems.</a:t>
            </a:r>
            <a:b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i="1" u="sng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n-US" i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Product Features:</a:t>
            </a:r>
          </a:p>
          <a:p>
            <a:pPr>
              <a:buFontTx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Full duplex operation with buffered receiver and transmitter </a:t>
            </a:r>
          </a:p>
          <a:p>
            <a:pPr>
              <a:buFontTx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Data set/modem control functions </a:t>
            </a:r>
          </a:p>
          <a:p>
            <a:pPr>
              <a:buFontTx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Internal baud rate generator with 15 programmable baud rates (50 to 19,200) </a:t>
            </a:r>
          </a:p>
          <a:p>
            <a:pPr>
              <a:buFontTx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Programmable word lengths, number of stop bits and parity bit generation and detection </a:t>
            </a:r>
          </a:p>
          <a:p>
            <a:pPr>
              <a:buFontTx/>
              <a:buChar char="•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Program-selectable serial echo mode </a:t>
            </a:r>
          </a:p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Replacements</a:t>
            </a:r>
            <a:endParaRPr lang="en-US" sz="2400" dirty="0"/>
          </a:p>
        </p:txBody>
      </p:sp>
      <p:pic>
        <p:nvPicPr>
          <p:cNvPr id="10242" name="Picture 4" descr="replacements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" y="0"/>
            <a:ext cx="9144000" cy="6858000"/>
          </a:xfrm>
          <a:noFill/>
        </p:spPr>
      </p:pic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1295400" y="1066800"/>
            <a:ext cx="2209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2057400" y="25908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457200" y="1752600"/>
            <a:ext cx="3505200" cy="4970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 smtClean="0">
                <a:solidFill>
                  <a:srgbClr val="316AB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-W65C02S-</a:t>
            </a:r>
          </a:p>
          <a:p>
            <a:pPr algn="ctr">
              <a:defRPr/>
            </a:pPr>
            <a:r>
              <a:rPr lang="en-US" dirty="0" smtClean="0">
                <a:solidFill>
                  <a:srgbClr val="316AB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Replacement For:</a:t>
            </a:r>
          </a:p>
          <a:p>
            <a:pPr algn="ctr">
              <a:defRPr/>
            </a:pPr>
            <a:endParaRPr lang="en-US" sz="1700" u="sng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n-US" sz="16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CMD/GTE</a:t>
            </a:r>
            <a:r>
              <a:rPr 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 G65SC02 </a:t>
            </a:r>
          </a:p>
          <a:p>
            <a:pPr>
              <a:defRPr/>
            </a:pPr>
            <a:r>
              <a:rPr lang="en-US" sz="16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MOS Technology</a:t>
            </a:r>
            <a:r>
              <a:rPr lang="en-U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- 6502</a:t>
            </a:r>
          </a:p>
          <a:p>
            <a:pPr>
              <a:defRPr/>
            </a:pPr>
            <a:r>
              <a:rPr lang="en-US" sz="16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Rockwell</a:t>
            </a:r>
            <a:r>
              <a:rPr lang="en-U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– R6502, </a:t>
            </a:r>
            <a:r>
              <a:rPr 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R65C02</a:t>
            </a:r>
          </a:p>
          <a:p>
            <a:pPr>
              <a:defRPr/>
            </a:pPr>
            <a:endParaRPr lang="en-US" sz="17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n-US" dirty="0" smtClean="0">
                <a:solidFill>
                  <a:srgbClr val="316AB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-W65C21S-</a:t>
            </a:r>
          </a:p>
          <a:p>
            <a:pPr algn="ctr">
              <a:defRPr/>
            </a:pPr>
            <a:r>
              <a:rPr lang="en-US" dirty="0" smtClean="0">
                <a:solidFill>
                  <a:srgbClr val="316AB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Replacement For:</a:t>
            </a:r>
          </a:p>
          <a:p>
            <a:pPr algn="ctr">
              <a:defRPr/>
            </a:pPr>
            <a:endParaRPr lang="en-US" sz="1700" u="sng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n-US" sz="16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AMI</a:t>
            </a:r>
            <a:r>
              <a:rPr 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– 6820, 6821</a:t>
            </a:r>
            <a:endParaRPr lang="en-US" sz="1600" u="sng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n-US" sz="16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CMD/GTE</a:t>
            </a:r>
            <a:r>
              <a:rPr 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 G65SC21 </a:t>
            </a:r>
          </a:p>
          <a:p>
            <a:pPr>
              <a:defRPr/>
            </a:pPr>
            <a:r>
              <a:rPr lang="en-US" sz="16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Hitachi</a:t>
            </a:r>
            <a:r>
              <a:rPr 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– HD6821, HD6321</a:t>
            </a:r>
          </a:p>
          <a:p>
            <a:pPr>
              <a:defRPr/>
            </a:pPr>
            <a:r>
              <a:rPr lang="en-US" sz="16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MOS Technology</a:t>
            </a:r>
            <a:r>
              <a:rPr 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- 6521</a:t>
            </a:r>
          </a:p>
          <a:p>
            <a:pPr>
              <a:defRPr/>
            </a:pPr>
            <a:r>
              <a:rPr lang="en-US" sz="16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Motorola</a:t>
            </a:r>
            <a:r>
              <a:rPr 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– M6820, M6821</a:t>
            </a:r>
          </a:p>
          <a:p>
            <a:pPr>
              <a:defRPr/>
            </a:pPr>
            <a:r>
              <a:rPr lang="en-US" sz="16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Rockwell</a:t>
            </a:r>
            <a:r>
              <a:rPr 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– R6520, R6521, R65C21</a:t>
            </a:r>
          </a:p>
          <a:p>
            <a:pPr>
              <a:defRPr/>
            </a:pPr>
            <a:r>
              <a:rPr lang="en-US" sz="16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ST Micro.</a:t>
            </a:r>
            <a:r>
              <a:rPr 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– EF6821</a:t>
            </a:r>
          </a:p>
          <a:p>
            <a:pPr>
              <a:defRPr/>
            </a:pPr>
            <a:endParaRPr lang="en-US" sz="17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en-US" sz="17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533400" y="685800"/>
            <a:ext cx="81311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As One of The Original Sources of 65xx Technology, WDC provides Parts Previously Offered By Our Licensees and Others.</a:t>
            </a:r>
          </a:p>
          <a:p>
            <a:pPr algn="ctr"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All of Our Parts Are RoHS/Green/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Pb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-Free Compliant </a:t>
            </a:r>
          </a:p>
          <a:p>
            <a:pPr algn="ctr">
              <a:defRPr/>
            </a:pP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423" name="Rectangle 15"/>
          <p:cNvSpPr>
            <a:spLocks noChangeArrowheads="1"/>
          </p:cNvSpPr>
          <p:nvPr/>
        </p:nvSpPr>
        <p:spPr bwMode="auto">
          <a:xfrm>
            <a:off x="4648200" y="1828800"/>
            <a:ext cx="4114800" cy="4839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 smtClean="0">
                <a:solidFill>
                  <a:srgbClr val="316AB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-W65C22S-</a:t>
            </a:r>
          </a:p>
          <a:p>
            <a:pPr algn="ctr">
              <a:defRPr/>
            </a:pPr>
            <a:r>
              <a:rPr lang="en-US" dirty="0" smtClean="0">
                <a:solidFill>
                  <a:srgbClr val="316AB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Replacement For:</a:t>
            </a:r>
          </a:p>
          <a:p>
            <a:pPr algn="ctr">
              <a:defRPr/>
            </a:pPr>
            <a:endParaRPr lang="en-US" sz="1600" u="sng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n-US" sz="16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CMD/GTE</a:t>
            </a:r>
            <a:r>
              <a:rPr 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 G65SC22 </a:t>
            </a:r>
          </a:p>
          <a:p>
            <a:pPr>
              <a:defRPr/>
            </a:pPr>
            <a:r>
              <a:rPr lang="en-US" sz="16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MOS Technology</a:t>
            </a:r>
            <a:r>
              <a:rPr lang="en-U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- 6522</a:t>
            </a:r>
          </a:p>
          <a:p>
            <a:pPr>
              <a:defRPr/>
            </a:pPr>
            <a:r>
              <a:rPr lang="en-US" sz="16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Rockwell</a:t>
            </a:r>
            <a:r>
              <a:rPr lang="en-U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– R6522, R65C22, </a:t>
            </a:r>
            <a:r>
              <a:rPr 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R65NC22</a:t>
            </a:r>
          </a:p>
          <a:p>
            <a:pPr>
              <a:defRPr/>
            </a:pPr>
            <a:endParaRPr lang="en-US" sz="17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n-US" dirty="0" smtClean="0">
                <a:solidFill>
                  <a:srgbClr val="316AB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-W65C51S-</a:t>
            </a:r>
          </a:p>
          <a:p>
            <a:pPr algn="ctr">
              <a:defRPr/>
            </a:pPr>
            <a:r>
              <a:rPr lang="en-US" dirty="0" smtClean="0">
                <a:solidFill>
                  <a:srgbClr val="316AB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Replacement For:</a:t>
            </a:r>
          </a:p>
          <a:p>
            <a:pPr algn="ctr">
              <a:defRPr/>
            </a:pPr>
            <a:endParaRPr lang="en-US" sz="1700" u="sng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n-US" sz="1600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AMI</a:t>
            </a:r>
            <a:r>
              <a:rPr lang="en-US" sz="1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– 6551</a:t>
            </a:r>
          </a:p>
          <a:p>
            <a:pPr>
              <a:defRPr/>
            </a:pPr>
            <a:r>
              <a:rPr lang="en-US" sz="1600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CMD/GTE</a:t>
            </a:r>
            <a:r>
              <a:rPr lang="en-US" sz="1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 G65SC51 </a:t>
            </a:r>
          </a:p>
          <a:p>
            <a:pPr>
              <a:defRPr/>
            </a:pPr>
            <a:r>
              <a:rPr lang="en-US" sz="16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Harris</a:t>
            </a:r>
            <a:r>
              <a:rPr 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– CDP65C51</a:t>
            </a:r>
          </a:p>
          <a:p>
            <a:pPr>
              <a:defRPr/>
            </a:pPr>
            <a:r>
              <a:rPr lang="en-US" sz="16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MOS Technology</a:t>
            </a:r>
            <a:r>
              <a:rPr 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- 6551</a:t>
            </a:r>
            <a:endParaRPr lang="en-US" sz="1600" u="sng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n-US" sz="16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Rockwell</a:t>
            </a:r>
            <a:r>
              <a:rPr 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– R6551, R65C51</a:t>
            </a:r>
          </a:p>
          <a:p>
            <a:pPr>
              <a:defRPr/>
            </a:pPr>
            <a:r>
              <a:rPr lang="en-US" sz="1600" u="sng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Synertek</a:t>
            </a:r>
            <a:r>
              <a:rPr 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- 6551</a:t>
            </a:r>
          </a:p>
          <a:p>
            <a:pPr>
              <a:defRPr/>
            </a:pPr>
            <a:endParaRPr lang="en-US" sz="17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  <a:defRPr/>
            </a:pPr>
            <a:endParaRPr lang="en-US" sz="17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316AA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316AA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705</TotalTime>
  <Words>564</Words>
  <Application>Microsoft PowerPoint</Application>
  <PresentationFormat>On-screen Show (4:3)</PresentationFormat>
  <Paragraphs>114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Design</vt:lpstr>
      <vt:lpstr>The Western Design Center, Inc. (WDC), Supplier of 65xx IC’s, IP, and Development Tools</vt:lpstr>
      <vt:lpstr>8–bit Microprocessor  W65C02S  </vt:lpstr>
      <vt:lpstr>16–bit Microprocessor  W65C816S </vt:lpstr>
      <vt:lpstr>8–bit Microcontroller  W65C134S  </vt:lpstr>
      <vt:lpstr>16–bit Microcontroller  W65C265S </vt:lpstr>
      <vt:lpstr>Peripheral Interface Adapter (PIA)  W65C21S </vt:lpstr>
      <vt:lpstr>Versatile Interface Adapter (VIA)  W65C22S </vt:lpstr>
      <vt:lpstr>Asynchronous Communications Interface Adapter  (ACIA)  W65C51S  </vt:lpstr>
      <vt:lpstr>Replacements</vt:lpstr>
    </vt:vector>
  </TitlesOfParts>
  <Company>The Western Design Center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Birdman</dc:creator>
  <cp:lastModifiedBy>King</cp:lastModifiedBy>
  <cp:revision>28</cp:revision>
  <dcterms:created xsi:type="dcterms:W3CDTF">2006-04-28T22:25:50Z</dcterms:created>
  <dcterms:modified xsi:type="dcterms:W3CDTF">2007-10-31T16:12:37Z</dcterms:modified>
</cp:coreProperties>
</file>